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376" r:id="rId3"/>
    <p:sldId id="370" r:id="rId4"/>
    <p:sldId id="371" r:id="rId5"/>
    <p:sldId id="367" r:id="rId6"/>
    <p:sldId id="372" r:id="rId7"/>
    <p:sldId id="373" r:id="rId8"/>
    <p:sldId id="374" r:id="rId9"/>
    <p:sldId id="368" r:id="rId10"/>
    <p:sldId id="369" r:id="rId11"/>
    <p:sldId id="364" r:id="rId12"/>
    <p:sldId id="362" r:id="rId13"/>
    <p:sldId id="365" r:id="rId14"/>
    <p:sldId id="303" r:id="rId15"/>
    <p:sldId id="366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55" autoAdjust="0"/>
    <p:restoredTop sz="87871"/>
  </p:normalViewPr>
  <p:slideViewPr>
    <p:cSldViewPr snapToGrid="0">
      <p:cViewPr varScale="1">
        <p:scale>
          <a:sx n="113" d="100"/>
          <a:sy n="113" d="100"/>
        </p:scale>
        <p:origin x="12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4/23/24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This lesson will be easier and lighter with respect to the others because I want to you </a:t>
            </a:r>
            <a:r>
              <a:rPr lang="en-IT"/>
              <a:t>to fix in your mind the concepts we learned so far.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Create the app and the structure (only homepage)</a:t>
            </a:r>
          </a:p>
          <a:p>
            <a:r>
              <a:rPr lang="en-IT" dirty="0"/>
              <a:t>Step 1: </a:t>
            </a:r>
            <a:r>
              <a:rPr lang="en-IT"/>
              <a:t>Refactor Hom</a:t>
            </a:r>
            <a:r>
              <a:rPr lang="en-US" dirty="0"/>
              <a:t>e</a:t>
            </a:r>
            <a:r>
              <a:rPr lang="en-IT"/>
              <a:t>Page </a:t>
            </a:r>
            <a:r>
              <a:rPr lang="en-IT" dirty="0"/>
              <a:t>to a Stateful widget and create its state: the counter integer</a:t>
            </a:r>
          </a:p>
          <a:p>
            <a:r>
              <a:rPr lang="en-IT" dirty="0"/>
              <a:t>Step 2: Create UI and “link” the counter into Text widget</a:t>
            </a:r>
          </a:p>
          <a:p>
            <a:r>
              <a:rPr lang="en-IT" dirty="0"/>
              <a:t>Step 3: Implement increment logic</a:t>
            </a:r>
          </a:p>
          <a:p>
            <a:r>
              <a:rPr lang="en-IT" dirty="0"/>
              <a:t>Step 4: Implement initState logic</a:t>
            </a:r>
          </a:p>
          <a:p>
            <a:r>
              <a:rPr lang="en-IT" dirty="0"/>
              <a:t>Step 5: Implement remove counter logic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3312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2022-2023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flutter_secure_storage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cookbook/persistence/key-value" TargetMode="External"/><Relationship Id="rId2" Type="http://schemas.openxmlformats.org/officeDocument/2006/relationships/hyperlink" Target="https://pub.dev/packages/shared_preference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shared_preference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Shared Preferences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Counter app with persistence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US" dirty="0"/>
              <a:t>As a case of study, today we will implement a simple app called </a:t>
            </a:r>
            <a:r>
              <a:rPr lang="en-US"/>
              <a:t>“counter” </a:t>
            </a:r>
            <a:r>
              <a:rPr lang="en-US" dirty="0"/>
              <a:t>that persists an integer to offer the following functionalities:</a:t>
            </a:r>
          </a:p>
          <a:p>
            <a:endParaRPr lang="en-US" dirty="0"/>
          </a:p>
          <a:p>
            <a:pPr lvl="1"/>
            <a:r>
              <a:rPr lang="en-US" dirty="0"/>
              <a:t>If a user tap a button, an integer counter (starting from 0) is incremented by 1 and the result is displayed by a </a:t>
            </a:r>
            <a:r>
              <a:rPr lang="en-US" dirty="0">
                <a:latin typeface="Courier" pitchFamily="2" charset="0"/>
              </a:rPr>
              <a:t>Text</a:t>
            </a:r>
            <a:r>
              <a:rPr lang="en-US" dirty="0"/>
              <a:t> widget. The new value of the counter is then persisted using </a:t>
            </a:r>
            <a:r>
              <a:rPr lang="en-US" dirty="0" err="1"/>
              <a:t>shared_preferences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the user restarts the app, the app “resumes” the value of the counter by loading it from the disk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another button is tapped, the integer is removed from </a:t>
            </a:r>
            <a:r>
              <a:rPr lang="en-US" dirty="0" err="1"/>
              <a:t>SharedPreferences</a:t>
            </a:r>
            <a:r>
              <a:rPr lang="en-US" dirty="0"/>
              <a:t>. So, if the app is restarted, the counter will start back from 0.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F685A0-D15C-BE4B-9C7C-1841650819BA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lab_08-shared_</a:t>
            </a:r>
            <a:r>
              <a:rPr lang="en-IT" sz="1600">
                <a:ea typeface="Palatino" pitchFamily="2" charset="77"/>
              </a:rPr>
              <a:t>preferences/</a:t>
            </a:r>
            <a:r>
              <a:rPr lang="en-US" sz="1600" dirty="0">
                <a:ea typeface="Palatino" pitchFamily="2" charset="77"/>
              </a:rPr>
              <a:t>counter</a:t>
            </a:r>
            <a:r>
              <a:rPr lang="en-IT" sz="1600">
                <a:ea typeface="Palatino" pitchFamily="2" charset="77"/>
              </a:rPr>
              <a:t>/ </a:t>
            </a:r>
            <a:endParaRPr lang="en-IT" sz="1600" dirty="0">
              <a:ea typeface="Palatino" pitchFamily="2" charset="77"/>
            </a:endParaRPr>
          </a:p>
        </p:txBody>
      </p:sp>
      <p:pic>
        <p:nvPicPr>
          <p:cNvPr id="6" name="counter">
            <a:hlinkClick r:id="" action="ppaction://media"/>
            <a:extLst>
              <a:ext uri="{FF2B5EF4-FFF2-40B4-BE49-F238E27FC236}">
                <a16:creationId xmlns:a16="http://schemas.microsoft.com/office/drawing/2014/main" id="{83F03E16-5BB0-B132-19DC-2455742FB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6889" y="893762"/>
            <a:ext cx="2539597" cy="55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51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/>
          </a:bodyPr>
          <a:lstStyle/>
          <a:p>
            <a:r>
              <a:rPr lang="en-GB" dirty="0"/>
              <a:t>Exercise 08.01 (easy-medium)</a:t>
            </a:r>
          </a:p>
          <a:p>
            <a:pPr lvl="1"/>
            <a:r>
              <a:rPr lang="en-US" dirty="0"/>
              <a:t>Start from the code of Exercise 06.02 (the </a:t>
            </a:r>
            <a:r>
              <a:rPr lang="en-US" dirty="0" err="1"/>
              <a:t>login_flow</a:t>
            </a:r>
            <a:r>
              <a:rPr lang="en-US" dirty="0"/>
              <a:t> app)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Right now, every time you restart the app, the </a:t>
            </a:r>
            <a:r>
              <a:rPr lang="en-US" dirty="0" err="1"/>
              <a:t>LoginPage</a:t>
            </a:r>
            <a:r>
              <a:rPr lang="en-US" dirty="0"/>
              <a:t> is showed to user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the </a:t>
            </a:r>
            <a:r>
              <a:rPr lang="en-US" dirty="0" err="1"/>
              <a:t>shared_preferences</a:t>
            </a:r>
            <a:r>
              <a:rPr lang="en-US" dirty="0"/>
              <a:t> package to change this </a:t>
            </a:r>
            <a:r>
              <a:rPr lang="en-US" dirty="0" err="1"/>
              <a:t>behaviour</a:t>
            </a:r>
            <a:r>
              <a:rPr lang="en-US" dirty="0"/>
              <a:t> and let the app “remember” the last user session. As such:</a:t>
            </a:r>
          </a:p>
          <a:p>
            <a:pPr lvl="2"/>
            <a:r>
              <a:rPr lang="en-US" dirty="0"/>
              <a:t>If a user opens the app for the first time, the </a:t>
            </a:r>
            <a:r>
              <a:rPr lang="en-US" dirty="0" err="1"/>
              <a:t>LoginPage</a:t>
            </a:r>
            <a:r>
              <a:rPr lang="en-US" dirty="0"/>
              <a:t> route is showed;</a:t>
            </a:r>
          </a:p>
          <a:p>
            <a:pPr lvl="2"/>
            <a:r>
              <a:rPr lang="en-US" dirty="0"/>
              <a:t>If the user logs in,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did not log out in the last session, the </a:t>
            </a:r>
            <a:r>
              <a:rPr lang="en-US" dirty="0" err="1"/>
              <a:t>HomePage</a:t>
            </a:r>
            <a:r>
              <a:rPr lang="en-US" dirty="0"/>
              <a:t> is showed;</a:t>
            </a:r>
          </a:p>
          <a:p>
            <a:pPr lvl="2"/>
            <a:r>
              <a:rPr lang="en-US" dirty="0"/>
              <a:t>If a user restarts the app and he/she logged out in the last session, the </a:t>
            </a:r>
            <a:r>
              <a:rPr lang="en-US" dirty="0" err="1"/>
              <a:t>LoginPage</a:t>
            </a:r>
            <a:r>
              <a:rPr lang="en-US" dirty="0"/>
              <a:t> is showed.</a:t>
            </a:r>
          </a:p>
        </p:txBody>
      </p:sp>
      <p:pic>
        <p:nvPicPr>
          <p:cNvPr id="5" name="login_flow">
            <a:hlinkClick r:id="" action="ppaction://media"/>
            <a:extLst>
              <a:ext uri="{FF2B5EF4-FFF2-40B4-BE49-F238E27FC236}">
                <a16:creationId xmlns:a16="http://schemas.microsoft.com/office/drawing/2014/main" id="{5D74D4C2-3EC3-6D05-2582-98F0F1EEA2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5366" y="674952"/>
            <a:ext cx="2541120" cy="55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b="1" dirty="0"/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48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E6779A-FE78-9F4C-805E-55769939F378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</a:t>
            </a:r>
            <a:r>
              <a:rPr lang="en-US" dirty="0" err="1"/>
              <a:t>shared_preferences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Take look to a safer alternative: </a:t>
            </a:r>
            <a:r>
              <a:rPr lang="en-US" dirty="0" err="1"/>
              <a:t>flutter_secure_storage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https://pub.dev/packages/flutter_secure_storage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b="1" dirty="0"/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12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61167"/>
            <a:ext cx="10913119" cy="5334907"/>
          </a:xfrm>
        </p:spPr>
        <p:txBody>
          <a:bodyPr>
            <a:normAutofit/>
          </a:bodyPr>
          <a:lstStyle/>
          <a:p>
            <a:r>
              <a:rPr lang="en-IT" dirty="0"/>
              <a:t>shared_preferences package</a:t>
            </a:r>
          </a:p>
          <a:p>
            <a:pPr lvl="1"/>
            <a:r>
              <a:rPr lang="en-GB" dirty="0">
                <a:hlinkClick r:id="rId2"/>
              </a:rPr>
              <a:t>https://pub.dev/packages/shared_preferences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Flutter community cookbook on </a:t>
            </a:r>
            <a:r>
              <a:rPr lang="en-GB" dirty="0" err="1"/>
              <a:t>SharedPreferences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https://docs.flutter.dev/cookbook/persistence/key-value</a:t>
            </a:r>
            <a:r>
              <a:rPr lang="en-GB" dirty="0"/>
              <a:t>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b="1" dirty="0"/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48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key-value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411463" cy="5334907"/>
          </a:xfrm>
        </p:spPr>
        <p:txBody>
          <a:bodyPr>
            <a:normAutofit/>
          </a:bodyPr>
          <a:lstStyle/>
          <a:p>
            <a:r>
              <a:rPr lang="en-US" dirty="0"/>
              <a:t>Today we will start to understand how to implement persistence: as such, it will be possible to “save” things on the disk and “resume” the state of the application when it is restarted</a:t>
            </a:r>
          </a:p>
          <a:p>
            <a:endParaRPr lang="en-US" dirty="0"/>
          </a:p>
          <a:p>
            <a:r>
              <a:rPr lang="en-US" dirty="0"/>
              <a:t>The simplest type of persistence (and commonly used by many applications)? Storing primitive (</a:t>
            </a:r>
            <a:r>
              <a:rPr lang="en-US" dirty="0">
                <a:latin typeface="Courier" pitchFamily="2" charset="0"/>
              </a:rPr>
              <a:t>String, bool, int, float, List&lt;String&gt;) </a:t>
            </a:r>
            <a:r>
              <a:rPr lang="en-US" dirty="0"/>
              <a:t>key-value data. Some examples:</a:t>
            </a:r>
          </a:p>
          <a:p>
            <a:pPr lvl="1"/>
            <a:r>
              <a:rPr lang="en-US" dirty="0">
                <a:latin typeface="Courier" pitchFamily="2" charset="0"/>
              </a:rPr>
              <a:t>“id” : 3</a:t>
            </a:r>
          </a:p>
          <a:p>
            <a:pPr lvl="1"/>
            <a:r>
              <a:rPr lang="en-US" dirty="0">
                <a:latin typeface="Courier" pitchFamily="2" charset="0"/>
              </a:rPr>
              <a:t>“user” : ”</a:t>
            </a:r>
            <a:r>
              <a:rPr lang="en-US" dirty="0" err="1">
                <a:latin typeface="Courier" pitchFamily="2" charset="0"/>
              </a:rPr>
              <a:t>mario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lvl="1"/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isAdmin</a:t>
            </a:r>
            <a:r>
              <a:rPr lang="en-US" dirty="0">
                <a:latin typeface="Courier" pitchFamily="2" charset="0"/>
              </a:rPr>
              <a:t>” : false</a:t>
            </a:r>
          </a:p>
          <a:p>
            <a:pPr lvl="1"/>
            <a:r>
              <a:rPr lang="en-US" dirty="0">
                <a:latin typeface="Courier" pitchFamily="2" charset="0"/>
              </a:rPr>
              <a:t>…</a:t>
            </a:r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471E57-B6B4-4642-ADCA-69D064466E04}"/>
              </a:ext>
            </a:extLst>
          </p:cNvPr>
          <p:cNvSpPr txBox="1">
            <a:spLocks/>
          </p:cNvSpPr>
          <p:nvPr/>
        </p:nvSpPr>
        <p:spPr>
          <a:xfrm>
            <a:off x="7839635" y="2291536"/>
            <a:ext cx="4104768" cy="2274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key : value</a:t>
            </a:r>
          </a:p>
        </p:txBody>
      </p:sp>
    </p:spTree>
    <p:extLst>
      <p:ext uri="{BB962C8B-B14F-4D97-AF65-F5344CB8AC3E}">
        <p14:creationId xmlns:p14="http://schemas.microsoft.com/office/powerpoint/2010/main" val="206691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key-value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411463" cy="5334907"/>
          </a:xfrm>
        </p:spPr>
        <p:txBody>
          <a:bodyPr>
            <a:normAutofit/>
          </a:bodyPr>
          <a:lstStyle/>
          <a:p>
            <a:r>
              <a:rPr lang="en-US" dirty="0"/>
              <a:t>Some use cases of key-value data persistence: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Remember the preferences of a certain user</a:t>
            </a:r>
          </a:p>
          <a:p>
            <a:pPr lvl="2"/>
            <a:r>
              <a:rPr lang="en-US" dirty="0"/>
              <a:t>App theme</a:t>
            </a:r>
          </a:p>
          <a:p>
            <a:pPr lvl="2"/>
            <a:r>
              <a:rPr lang="en-US" dirty="0"/>
              <a:t>App “general” parameters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Restore previous session status</a:t>
            </a:r>
          </a:p>
          <a:p>
            <a:pPr lvl="2"/>
            <a:r>
              <a:rPr lang="en-US" dirty="0"/>
              <a:t>Was the user logged in during the last session?</a:t>
            </a:r>
          </a:p>
          <a:p>
            <a:pPr lvl="2"/>
            <a:r>
              <a:rPr lang="en-US" dirty="0"/>
              <a:t>Decide which screen to visualize when the app restarts</a:t>
            </a:r>
          </a:p>
          <a:p>
            <a:pPr lvl="2"/>
            <a:endParaRPr lang="en-US" dirty="0"/>
          </a:p>
          <a:p>
            <a:r>
              <a:rPr lang="en-US" dirty="0"/>
              <a:t>How to implement key-value data persistence</a:t>
            </a:r>
          </a:p>
          <a:p>
            <a:pPr lvl="1"/>
            <a:r>
              <a:rPr lang="en-US" dirty="0"/>
              <a:t>Fortunately, in Flutter implementing this functionality is very easy thanks to the </a:t>
            </a:r>
            <a:r>
              <a:rPr lang="en-US" dirty="0" err="1"/>
              <a:t>shared_preferences</a:t>
            </a:r>
            <a:r>
              <a:rPr lang="en-US" dirty="0"/>
              <a:t> package</a:t>
            </a:r>
          </a:p>
          <a:p>
            <a:pPr lvl="2"/>
            <a:r>
              <a:rPr lang="en-US" dirty="0">
                <a:hlinkClick r:id="rId2"/>
              </a:rPr>
              <a:t>https://pub.dev/packages/shared_preferences</a:t>
            </a:r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471E57-B6B4-4642-ADCA-69D064466E04}"/>
              </a:ext>
            </a:extLst>
          </p:cNvPr>
          <p:cNvSpPr txBox="1">
            <a:spLocks/>
          </p:cNvSpPr>
          <p:nvPr/>
        </p:nvSpPr>
        <p:spPr>
          <a:xfrm>
            <a:off x="7839635" y="2291536"/>
            <a:ext cx="4104768" cy="2274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key : value</a:t>
            </a:r>
          </a:p>
        </p:txBody>
      </p:sp>
    </p:spTree>
    <p:extLst>
      <p:ext uri="{BB962C8B-B14F-4D97-AF65-F5344CB8AC3E}">
        <p14:creationId xmlns:p14="http://schemas.microsoft.com/office/powerpoint/2010/main" val="144630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b="1" dirty="0"/>
              <a:t>shared_preferences</a:t>
            </a:r>
            <a:endParaRPr lang="en-GB" b="1" dirty="0"/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61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771742" cy="5334907"/>
          </a:xfrm>
        </p:spPr>
        <p:txBody>
          <a:bodyPr>
            <a:normAutofit/>
          </a:bodyPr>
          <a:lstStyle/>
          <a:p>
            <a:r>
              <a:rPr lang="en-US" dirty="0" err="1"/>
              <a:t>shared_preferences</a:t>
            </a:r>
            <a:r>
              <a:rPr lang="en-US" dirty="0"/>
              <a:t> encloses a singleton of class </a:t>
            </a:r>
            <a:r>
              <a:rPr lang="en-US" dirty="0" err="1"/>
              <a:t>SharedPreferences</a:t>
            </a:r>
            <a:r>
              <a:rPr lang="en-US" dirty="0"/>
              <a:t> that can be accessed via the </a:t>
            </a:r>
            <a:r>
              <a:rPr lang="en-US" dirty="0" err="1">
                <a:latin typeface="Courier" pitchFamily="2" charset="0"/>
              </a:rPr>
              <a:t>getInstance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dirty="0"/>
              <a:t>asynchronous static method: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" pitchFamily="2" charset="0"/>
              </a:rPr>
              <a:t>final </a:t>
            </a:r>
            <a:r>
              <a:rPr lang="en-US" dirty="0" err="1">
                <a:latin typeface="Courier" pitchFamily="2" charset="0"/>
              </a:rPr>
              <a:t>sp</a:t>
            </a:r>
            <a:r>
              <a:rPr lang="en-US" dirty="0">
                <a:latin typeface="Courier" pitchFamily="2" charset="0"/>
              </a:rPr>
              <a:t> = await </a:t>
            </a:r>
            <a:r>
              <a:rPr lang="en-US" dirty="0" err="1">
                <a:latin typeface="Courier" pitchFamily="2" charset="0"/>
              </a:rPr>
              <a:t>SharedPreferences.getInstance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a “</a:t>
            </a:r>
            <a:r>
              <a:rPr lang="en-US" b="1" dirty="0"/>
              <a:t>singleton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Singleton is a design pattern (1 of the 23) of object-oriented programming that guarantees that for a given class, only one instance of that class can be created.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that only one instance of the </a:t>
            </a:r>
            <a:r>
              <a:rPr lang="en-US" dirty="0" err="1">
                <a:latin typeface="Courier" pitchFamily="2" charset="0"/>
              </a:rPr>
              <a:t>SharedPreferences</a:t>
            </a:r>
            <a:r>
              <a:rPr lang="en-US" dirty="0"/>
              <a:t> will be present in our app. So, in practice, the </a:t>
            </a:r>
            <a:r>
              <a:rPr lang="en-US" dirty="0" err="1">
                <a:latin typeface="Courier" pitchFamily="2" charset="0"/>
              </a:rPr>
              <a:t>getInstance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method will return always the same object.</a:t>
            </a:r>
          </a:p>
        </p:txBody>
      </p:sp>
    </p:spTree>
    <p:extLst>
      <p:ext uri="{BB962C8B-B14F-4D97-AF65-F5344CB8AC3E}">
        <p14:creationId xmlns:p14="http://schemas.microsoft.com/office/powerpoint/2010/main" val="136410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 – write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771742" cy="5334907"/>
          </a:xfrm>
        </p:spPr>
        <p:txBody>
          <a:bodyPr>
            <a:normAutofit/>
          </a:bodyPr>
          <a:lstStyle/>
          <a:p>
            <a:r>
              <a:rPr lang="en-US" dirty="0"/>
              <a:t>Here’s the methods of </a:t>
            </a:r>
            <a:r>
              <a:rPr lang="en-US" dirty="0" err="1"/>
              <a:t>shared_preferences</a:t>
            </a:r>
            <a:r>
              <a:rPr lang="en-US" dirty="0"/>
              <a:t> to </a:t>
            </a:r>
            <a:r>
              <a:rPr lang="en-US" b="1" dirty="0"/>
              <a:t>write</a:t>
            </a:r>
            <a:r>
              <a:rPr lang="en-US" dirty="0"/>
              <a:t> data: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integer value to 'counter'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sp.setInt</a:t>
            </a:r>
            <a:r>
              <a:rPr lang="en-US" dirty="0">
                <a:latin typeface="Courier" pitchFamily="2" charset="0"/>
              </a:rPr>
              <a:t>('counter', 10);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</a:t>
            </a:r>
            <a:r>
              <a:rPr lang="en-US" dirty="0" err="1">
                <a:latin typeface="Courier" pitchFamily="2" charset="0"/>
              </a:rPr>
              <a:t>boolean</a:t>
            </a:r>
            <a:r>
              <a:rPr lang="en-US" dirty="0">
                <a:latin typeface="Courier" pitchFamily="2" charset="0"/>
              </a:rPr>
              <a:t> value to 'repeat'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sp.setBool</a:t>
            </a:r>
            <a:r>
              <a:rPr lang="en-US" dirty="0">
                <a:latin typeface="Courier" pitchFamily="2" charset="0"/>
              </a:rPr>
              <a:t>('repeat', true);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double value to 'decimal'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sp.setDouble</a:t>
            </a:r>
            <a:r>
              <a:rPr lang="en-US" dirty="0">
                <a:latin typeface="Courier" pitchFamily="2" charset="0"/>
              </a:rPr>
              <a:t>('decimal', 1.5);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String value to 'action'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sp.setString</a:t>
            </a:r>
            <a:r>
              <a:rPr lang="en-US" dirty="0">
                <a:latin typeface="Courier" pitchFamily="2" charset="0"/>
              </a:rPr>
              <a:t>('action', 'Start');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Save an list of strings to 'items' key. 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await </a:t>
            </a:r>
            <a:r>
              <a:rPr lang="en-US" b="1" dirty="0" err="1">
                <a:latin typeface="Courier" pitchFamily="2" charset="0"/>
              </a:rPr>
              <a:t>sp.setStringList</a:t>
            </a:r>
            <a:r>
              <a:rPr lang="en-US" dirty="0">
                <a:latin typeface="Courier" pitchFamily="2" charset="0"/>
              </a:rPr>
              <a:t>('items', &lt;String&gt;['Earth', 'Moon', 'Sun']);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shared_preferences – read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078028" cy="53349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Here’s the methods of </a:t>
            </a:r>
            <a:r>
              <a:rPr lang="en-US" dirty="0" err="1"/>
              <a:t>shared_preferences</a:t>
            </a:r>
            <a:r>
              <a:rPr lang="en-US" dirty="0"/>
              <a:t> to </a:t>
            </a:r>
            <a:r>
              <a:rPr lang="en-US" b="1" dirty="0"/>
              <a:t>read</a:t>
            </a:r>
            <a:r>
              <a:rPr lang="en-US" dirty="0"/>
              <a:t> data: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'counter'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int? counter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getInt</a:t>
            </a:r>
            <a:r>
              <a:rPr lang="en-US" dirty="0">
                <a:latin typeface="Courier" pitchFamily="2" charset="0"/>
              </a:rPr>
              <a:t>('counter');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'repeat'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bool? repeat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getBool</a:t>
            </a:r>
            <a:r>
              <a:rPr lang="en-US" dirty="0">
                <a:latin typeface="Courier" pitchFamily="2" charset="0"/>
              </a:rPr>
              <a:t>('repeat');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'decimal'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double? decimal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getDouble</a:t>
            </a:r>
            <a:r>
              <a:rPr lang="en-US" dirty="0">
                <a:latin typeface="Courier" pitchFamily="2" charset="0"/>
              </a:rPr>
              <a:t>('decimal');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'action'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String? action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getString</a:t>
            </a:r>
            <a:r>
              <a:rPr lang="en-US" dirty="0">
                <a:latin typeface="Courier" pitchFamily="2" charset="0"/>
              </a:rPr>
              <a:t>('action');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// Try reading data from the 'items' key. If it doesn't exist, returns null.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final List&lt;String&gt;? items = </a:t>
            </a:r>
            <a:r>
              <a:rPr lang="en-US" dirty="0" err="1">
                <a:latin typeface="Courier" pitchFamily="2" charset="0"/>
              </a:rPr>
              <a:t>sp.</a:t>
            </a:r>
            <a:r>
              <a:rPr lang="en-US" b="1" dirty="0" err="1">
                <a:latin typeface="Courier" pitchFamily="2" charset="0"/>
              </a:rPr>
              <a:t>getStringList</a:t>
            </a:r>
            <a:r>
              <a:rPr lang="en-US" dirty="0">
                <a:latin typeface="Courier" pitchFamily="2" charset="0"/>
              </a:rPr>
              <a:t>('items');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0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Persist key-value data</a:t>
            </a:r>
          </a:p>
          <a:p>
            <a:r>
              <a:rPr lang="en-IT" dirty="0">
                <a:solidFill>
                  <a:schemeClr val="bg2">
                    <a:lumMod val="90000"/>
                  </a:schemeClr>
                </a:solidFill>
              </a:rPr>
              <a:t>shared_preferences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b="1" dirty="0"/>
              <a:t>Counter app with persistence</a:t>
            </a:r>
          </a:p>
          <a:p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1820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16019</TotalTime>
  <Words>1092</Words>
  <Application>Microsoft Macintosh PowerPoint</Application>
  <PresentationFormat>Widescreen</PresentationFormat>
  <Paragraphs>153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Courier</vt:lpstr>
      <vt:lpstr>Courier New</vt:lpstr>
      <vt:lpstr>Palatino</vt:lpstr>
      <vt:lpstr>Palatino Linotype</vt:lpstr>
      <vt:lpstr>Times New Roman</vt:lpstr>
      <vt:lpstr>Wingdings</vt:lpstr>
      <vt:lpstr>Tema di Office</vt:lpstr>
      <vt:lpstr>Giacomo Cappon</vt:lpstr>
      <vt:lpstr>Outline</vt:lpstr>
      <vt:lpstr>Persist key-value data</vt:lpstr>
      <vt:lpstr>Persist key-value data</vt:lpstr>
      <vt:lpstr>Outline</vt:lpstr>
      <vt:lpstr>shared_preferences</vt:lpstr>
      <vt:lpstr>shared_preferences – write </vt:lpstr>
      <vt:lpstr>shared_preferences – read </vt:lpstr>
      <vt:lpstr>Outline</vt:lpstr>
      <vt:lpstr>Counter app with persistence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Giacomo Cappon</cp:lastModifiedBy>
  <cp:revision>175</cp:revision>
  <dcterms:created xsi:type="dcterms:W3CDTF">2021-07-19T09:08:13Z</dcterms:created>
  <dcterms:modified xsi:type="dcterms:W3CDTF">2024-04-23T06:53:16Z</dcterms:modified>
</cp:coreProperties>
</file>